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95" r:id="rId20"/>
    <p:sldId id="294" r:id="rId21"/>
    <p:sldId id="296" r:id="rId22"/>
    <p:sldId id="274" r:id="rId23"/>
    <p:sldId id="275" r:id="rId24"/>
    <p:sldId id="276" r:id="rId25"/>
    <p:sldId id="278" r:id="rId26"/>
    <p:sldId id="277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7" r:id="rId35"/>
    <p:sldId id="288" r:id="rId36"/>
    <p:sldId id="297" r:id="rId37"/>
    <p:sldId id="289" r:id="rId38"/>
    <p:sldId id="291" r:id="rId39"/>
    <p:sldId id="292" r:id="rId40"/>
    <p:sldId id="293" r:id="rId41"/>
    <p:sldId id="286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5B"/>
    <a:srgbClr val="FFFF6B"/>
    <a:srgbClr val="FFFF29"/>
    <a:srgbClr val="FFFF00"/>
    <a:srgbClr val="33CC33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56D809-C576-4EF6-A622-A42A5A49B977}" type="datetimeFigureOut">
              <a:rPr lang="en-US"/>
              <a:pPr/>
              <a:t>3/4/2010</a:t>
            </a:fld>
            <a:endParaRPr lang="en-US"/>
          </a:p>
        </p:txBody>
      </p:sp>
      <p:sp>
        <p:nvSpPr>
          <p:cNvPr id="563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E82805-FE49-4B2F-B7D3-AE70701AA4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788173-C0B3-4F54-B301-917378282700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27C2C-F5A4-41C3-82ED-53E3D8602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B0B109-6D7D-441C-B959-6E4FAEC1E9D0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A2506-6151-4ECF-A9FE-CA090B1019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47191-38C6-4F0C-B6F9-367859453A82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FAD76-BDE0-4215-8F50-ACD9B5E75D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831A12-F7F6-4178-B662-C27FB044FCAE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DA58F-01AD-4C68-A483-9C4EBCB9E9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C0EB94-8C14-4C60-92EF-A219E747BF89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1E7FE-B8E2-4E6E-8DD9-264A516CFD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068143-A608-4DA8-8FED-42DB39BC4F10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51B1A-EC9A-461E-8EA7-F0D949D112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9352CF-C558-4119-98C9-25663147A670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7BF40-8398-4F38-A068-E8A586ABE0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99E632-7074-4EB0-B6A2-05F34357C206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DC3FE-68B4-4309-81FB-8850906112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3A54C0-16A3-49A4-9972-DF52981069DC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576B6-12F3-4EA4-B119-EF36492E4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1551C3-031A-4532-A5D2-024007D0AD10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CD8C4-0D8E-4F9B-8A4D-08E13F04C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84C01F-8691-4476-A92C-0BA89A50A8DF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D516E-280B-4D0B-A5AE-A184DACF06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rgbClr val="FFFF00">
                <a:gamma/>
                <a:tint val="1176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scpbkbts_apple_w_worm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9425" y="5791200"/>
            <a:ext cx="968375" cy="10477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72E51DE-8C2A-4573-A213-54574A3005B0}" type="datetime1">
              <a:rPr lang="en-US"/>
              <a:pPr/>
              <a:t>3/4/2010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80425" y="6443663"/>
            <a:ext cx="38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BCD58074-6871-4BD6-9F15-EF2BADD73F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455613" y="1600200"/>
            <a:ext cx="8226425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ritingfix.com/traits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mailto:elane@iusd.org" TargetMode="External"/><Relationship Id="rId2" Type="http://schemas.openxmlformats.org/officeDocument/2006/relationships/hyperlink" Target="mailto:amadden@iusd.or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FFFF5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Introduction to the </a:t>
            </a:r>
            <a:br>
              <a:rPr lang="en-US">
                <a:latin typeface="Comic Sans MS" pitchFamily="66" charset="0"/>
              </a:rPr>
            </a:br>
            <a:r>
              <a:rPr lang="en-US">
                <a:latin typeface="Comic Sans MS" pitchFamily="66" charset="0"/>
              </a:rPr>
              <a:t>Six(+1) Traits of Writing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7086600" cy="1752600"/>
          </a:xfrm>
        </p:spPr>
        <p:txBody>
          <a:bodyPr/>
          <a:lstStyle/>
          <a:p>
            <a:r>
              <a:rPr lang="en-US" sz="2800">
                <a:latin typeface="Comic Sans MS" pitchFamily="66" charset="0"/>
              </a:rPr>
              <a:t>Presented by</a:t>
            </a:r>
            <a:br>
              <a:rPr lang="en-US" sz="2800">
                <a:latin typeface="Comic Sans MS" pitchFamily="66" charset="0"/>
              </a:rPr>
            </a:br>
            <a:r>
              <a:rPr lang="en-US" sz="2800">
                <a:latin typeface="Comic Sans MS" pitchFamily="66" charset="0"/>
              </a:rPr>
              <a:t>Anne Marie Madden and Erin Lane</a:t>
            </a:r>
          </a:p>
          <a:p>
            <a:r>
              <a:rPr lang="en-US" sz="2800">
                <a:latin typeface="Comic Sans MS" pitchFamily="66" charset="0"/>
              </a:rPr>
              <a:t>March 16, 2010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848600" y="5638800"/>
            <a:ext cx="12954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055" name="Picture 7" descr="apple-penc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7138" y="5705475"/>
            <a:ext cx="1609725" cy="9239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F8B3-34BE-4A39-B1A3-924F30B16BC2}" type="slidenum">
              <a:rPr lang="en-US"/>
              <a:pPr/>
              <a:t>10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3: Use the language of the traits whenever possible.</a:t>
            </a:r>
            <a:endParaRPr lang="en-US"/>
          </a:p>
          <a:p>
            <a:r>
              <a:rPr lang="en-US"/>
              <a:t>Make sure YOU know them and refer to them often.</a:t>
            </a:r>
          </a:p>
          <a:p>
            <a:r>
              <a:rPr lang="en-US"/>
              <a:t>Have class develop posters using their own ideas and language to describe each trait.</a:t>
            </a:r>
          </a:p>
          <a:p>
            <a:r>
              <a:rPr lang="en-US"/>
              <a:t>Hang these posters in your classroom.</a:t>
            </a: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E926-3109-40C2-92A3-902D77D7274D}" type="slidenum">
              <a:rPr lang="en-US"/>
              <a:pPr/>
              <a:t>11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4: Teach students to be assessors of their own and others’ work.</a:t>
            </a:r>
            <a:endParaRPr lang="en-US"/>
          </a:p>
          <a:p>
            <a:r>
              <a:rPr lang="en-US"/>
              <a:t>Once a week (or more!), have students assess and discuss a piece of writing by an </a:t>
            </a:r>
            <a:r>
              <a:rPr lang="en-US" i="1"/>
              <a:t>anonymous</a:t>
            </a:r>
            <a:r>
              <a:rPr lang="en-US"/>
              <a:t> student writer or by any writer who is not a member of the class.</a:t>
            </a:r>
          </a:p>
          <a:p>
            <a:r>
              <a:rPr lang="en-US"/>
              <a:t>Start with papers that are obviously strong or weak (grade level is not important).</a:t>
            </a: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E43F-2DC6-4188-BD6F-E70F63C52711}" type="slidenum">
              <a:rPr lang="en-US"/>
              <a:pPr/>
              <a:t>12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4: Teach students to be assessors of their own and others’ work, cont.</a:t>
            </a:r>
          </a:p>
          <a:p>
            <a:r>
              <a:rPr lang="en-US"/>
              <a:t>Read the papers aloud.</a:t>
            </a:r>
          </a:p>
          <a:p>
            <a:r>
              <a:rPr lang="en-US"/>
              <a:t>Ask students to justify their scores.</a:t>
            </a:r>
          </a:p>
        </p:txBody>
      </p:sp>
      <p:pic>
        <p:nvPicPr>
          <p:cNvPr id="13316" name="Picture 4" descr="PENCIL5"/>
          <p:cNvPicPr>
            <a:picLocks noChangeAspect="1" noChangeArrowheads="1"/>
          </p:cNvPicPr>
          <p:nvPr/>
        </p:nvPicPr>
        <p:blipFill>
          <a:blip r:embed="rId2" cstate="print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F0FE-2FA4-4657-BBD9-7300A7C8610C}" type="slidenum">
              <a:rPr lang="en-US"/>
              <a:pPr/>
              <a:t>13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5: Use literature to illustrate the traits.</a:t>
            </a:r>
          </a:p>
          <a:p>
            <a:r>
              <a:rPr lang="en-US"/>
              <a:t>You do not need to read a whole book to demonstrate strong/weak use of a trait.</a:t>
            </a:r>
          </a:p>
          <a:p>
            <a:r>
              <a:rPr lang="en-US"/>
              <a:t>Collect samples from everywhere.</a:t>
            </a:r>
          </a:p>
          <a:p>
            <a:r>
              <a:rPr lang="en-US"/>
              <a:t>Web sites with literature lessons to illustrate the traits:</a:t>
            </a:r>
          </a:p>
          <a:p>
            <a:pPr>
              <a:buFontTx/>
              <a:buNone/>
            </a:pPr>
            <a:r>
              <a:rPr lang="en-US" sz="1800" b="1"/>
              <a:t>	*http://www.kimskorner4teachertalk.com/writing/sixtrait/menu.htm</a:t>
            </a:r>
          </a:p>
          <a:p>
            <a:pPr>
              <a:buFontTx/>
              <a:buNone/>
            </a:pPr>
            <a:r>
              <a:rPr lang="en-US" sz="1800" b="1"/>
              <a:t>	*http://writingfix.com/traits.htm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EA6E-1A6F-424E-A4D8-C4DD790502EB}" type="slidenum">
              <a:rPr lang="en-US"/>
              <a:pPr/>
              <a:t>14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6: Use focused lessons.</a:t>
            </a:r>
          </a:p>
          <a:p>
            <a:r>
              <a:rPr lang="en-US"/>
              <a:t>Although our goal is for students to incorporate all traits into their writing, focusing lessons on the characteristics of individual traits can help make them more clear.</a:t>
            </a: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2541-DE6F-4779-A0A2-9E48488E718A}" type="slidenum">
              <a:rPr lang="en-US"/>
              <a:pPr/>
              <a:t>15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Ideas and Content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Main idea or message is clear</a:t>
            </a:r>
          </a:p>
          <a:p>
            <a:r>
              <a:rPr lang="en-US"/>
              <a:t>Details are added to make the piece more interesting</a:t>
            </a:r>
          </a:p>
          <a:p>
            <a:r>
              <a:rPr lang="en-US"/>
              <a:t>Show not tell writing</a:t>
            </a:r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651D-1C4C-428C-96DE-68EF7F2E8DD6}" type="slidenum">
              <a:rPr lang="en-US"/>
              <a:pPr/>
              <a:t>16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Teaching the Ideas Trait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514350" indent="-514350">
              <a:buFont typeface="Times New Roman" charset="0"/>
              <a:buAutoNum type="arabicPeriod"/>
            </a:pPr>
            <a:r>
              <a:rPr lang="en-US"/>
              <a:t>Selecting an idea (topic)</a:t>
            </a:r>
          </a:p>
          <a:p>
            <a:pPr marL="514350" indent="-514350">
              <a:buFont typeface="Times New Roman" charset="0"/>
              <a:buAutoNum type="arabicPeriod"/>
            </a:pPr>
            <a:r>
              <a:rPr lang="en-US"/>
              <a:t>Narrowing the idea (focus)</a:t>
            </a:r>
          </a:p>
          <a:p>
            <a:pPr marL="514350" indent="-514350">
              <a:buFont typeface="Times New Roman" charset="0"/>
              <a:buAutoNum type="arabicPeriod"/>
            </a:pPr>
            <a:r>
              <a:rPr lang="en-US"/>
              <a:t>Elaborating on the idea (development)</a:t>
            </a:r>
          </a:p>
          <a:p>
            <a:pPr marL="514350" indent="-514350">
              <a:buFont typeface="Times New Roman" charset="0"/>
              <a:buAutoNum type="arabicPeriod"/>
            </a:pPr>
            <a:r>
              <a:rPr lang="en-US"/>
              <a:t>Discovering the best information to convey the idea (details)</a:t>
            </a:r>
          </a:p>
          <a:p>
            <a:pPr marL="514350" indent="-514350">
              <a:buFontTx/>
              <a:buNone/>
            </a:pPr>
            <a:r>
              <a:rPr lang="en-US" sz="2800" i="1"/>
              <a:t>*Lesson ideas begin on page 8 of your packet.</a:t>
            </a:r>
          </a:p>
          <a:p>
            <a:pPr marL="514350" indent="-514350">
              <a:buFontTx/>
              <a:buNone/>
            </a:pPr>
            <a:r>
              <a:rPr lang="en-US" sz="2800" i="1"/>
              <a:t>*I Remember… poem</a:t>
            </a:r>
          </a:p>
          <a:p>
            <a:pPr marL="514350" indent="-514350">
              <a:buFontTx/>
              <a:buNone/>
            </a:pPr>
            <a:endParaRPr lang="en-US"/>
          </a:p>
          <a:p>
            <a:pPr marL="514350" indent="-514350">
              <a:buFontTx/>
              <a:buNone/>
            </a:pP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D6896-D5F7-4326-BB72-89310BE7D83D}" type="slidenum">
              <a:rPr lang="en-US"/>
              <a:pPr/>
              <a:t>17</a:t>
            </a:fld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FFFF5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9699" name="Rectangle 3"/>
          <p:cNvGraphicFramePr>
            <a:graphicFrameLocks noGrp="1"/>
          </p:cNvGraphicFramePr>
          <p:nvPr>
            <p:ph type="body" idx="4294967295"/>
          </p:nvPr>
        </p:nvGraphicFramePr>
        <p:xfrm>
          <a:off x="690563" y="495300"/>
          <a:ext cx="7745412" cy="5761038"/>
        </p:xfrm>
        <a:graphic>
          <a:graphicData uri="http://schemas.openxmlformats.org/presentationml/2006/ole">
            <p:oleObj spid="_x0000_s29699" name="Document" r:id="rId3" imgW="9156749" imgH="6810206" progId="Word.Document.8">
              <p:embed/>
            </p:oleObj>
          </a:graphicData>
        </a:graphic>
      </p:graphicFrame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3AA4-5FAC-485F-8695-372BECCBEFD3}" type="slidenum">
              <a:rPr lang="en-US"/>
              <a:pPr/>
              <a:t>18</a:t>
            </a:fld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Super Sentences?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800"/>
              <a:t>Help students develop simple </a:t>
            </a:r>
            <a:r>
              <a:rPr lang="en-US" sz="2800" b="1" u="sng"/>
              <a:t>ideas</a:t>
            </a:r>
            <a:r>
              <a:rPr lang="en-US" sz="2800"/>
              <a:t> into more complex ideas and sentences. </a:t>
            </a:r>
          </a:p>
          <a:p>
            <a:r>
              <a:rPr lang="en-US" sz="2800"/>
              <a:t>Encourage students to add more details and allows an opportunity for further teaching of </a:t>
            </a:r>
            <a:r>
              <a:rPr lang="en-US" sz="2800" b="1" u="sng"/>
              <a:t>word choice</a:t>
            </a:r>
            <a:r>
              <a:rPr lang="en-US" sz="2800" b="1"/>
              <a:t>.</a:t>
            </a:r>
            <a:endParaRPr lang="en-US" sz="2800"/>
          </a:p>
          <a:p>
            <a:r>
              <a:rPr lang="en-US" sz="2800"/>
              <a:t>Teach parts of speech [Article, adjective, noun (subject), verb (predicate), How?, Why?, When?, Where? (Prepositional Phrase)]</a:t>
            </a:r>
          </a:p>
          <a:p>
            <a:r>
              <a:rPr lang="en-US" sz="2800"/>
              <a:t>There is no “correct order” that needs to be followed for teaching this activity.</a:t>
            </a:r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76B6A-76FC-4CB9-B7AC-295D6CC5F87E}" type="slidenum">
              <a:rPr lang="en-US"/>
              <a:pPr/>
              <a:t>19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 Sentences</a:t>
            </a:r>
          </a:p>
        </p:txBody>
      </p:sp>
      <p:pic>
        <p:nvPicPr>
          <p:cNvPr id="61444" name="Picture 4" descr="super_sent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758950"/>
            <a:ext cx="5614988" cy="4732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4CCFA-65EE-4857-941A-C7362ABFDBE0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Guidelines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Demonstrate mutual respect</a:t>
            </a:r>
          </a:p>
          <a:p>
            <a:r>
              <a:rPr lang="en-US"/>
              <a:t>Engage in respectful listening</a:t>
            </a:r>
          </a:p>
          <a:p>
            <a:r>
              <a:rPr lang="en-US"/>
              <a:t>Contribute to your own and others’ learning</a:t>
            </a:r>
          </a:p>
          <a:p>
            <a:r>
              <a:rPr lang="en-US"/>
              <a:t>Seek personal connections</a:t>
            </a:r>
          </a:p>
          <a:p>
            <a:r>
              <a:rPr lang="en-US"/>
              <a:t>Set aside “judgementalness”</a:t>
            </a:r>
          </a:p>
        </p:txBody>
      </p:sp>
      <p:pic>
        <p:nvPicPr>
          <p:cNvPr id="3076" name="Picture 4" descr="PENCIL5"/>
          <p:cNvPicPr>
            <a:picLocks noChangeAspect="1" noChangeArrowheads="1"/>
          </p:cNvPicPr>
          <p:nvPr/>
        </p:nvPicPr>
        <p:blipFill>
          <a:blip r:embed="rId2" cstate="print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A6E-749C-4061-8356-F5D0D7819CBD}" type="slidenum">
              <a:rPr lang="en-US"/>
              <a:pPr/>
              <a:t>20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Practice/Table Talk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Create a Super Sentence that would be appropriate for your grade level.</a:t>
            </a:r>
          </a:p>
          <a:p>
            <a:r>
              <a:rPr lang="en-US"/>
              <a:t>Share the Super Sentence that you created with your table. </a:t>
            </a:r>
          </a:p>
          <a:p>
            <a:r>
              <a:rPr lang="en-US"/>
              <a:t>Discuss how this activity might fit into your current writing/grammar routine. </a:t>
            </a:r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0EBC-7A19-4993-85DB-DD17A7DFCEC7}" type="slidenum">
              <a:rPr lang="en-US"/>
              <a:pPr/>
              <a:t>21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Assessing the Traits with Rubrics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For teachers:</a:t>
            </a:r>
          </a:p>
          <a:p>
            <a:r>
              <a:rPr lang="en-US"/>
              <a:t>Look at identified areas of writing as separate pieces</a:t>
            </a:r>
          </a:p>
          <a:p>
            <a:r>
              <a:rPr lang="en-US"/>
              <a:t>Score each area of writing separately</a:t>
            </a:r>
          </a:p>
          <a:p>
            <a:pPr>
              <a:buFontTx/>
              <a:buNone/>
            </a:pPr>
            <a:r>
              <a:rPr lang="en-US"/>
              <a:t>For students:</a:t>
            </a:r>
          </a:p>
          <a:p>
            <a:r>
              <a:rPr lang="en-US"/>
              <a:t>Understand writing as an ongoing process</a:t>
            </a:r>
          </a:p>
          <a:p>
            <a:r>
              <a:rPr lang="en-US"/>
              <a:t>Understand difference between revising and editing</a:t>
            </a:r>
          </a:p>
        </p:txBody>
      </p:sp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8E44-97F3-42BA-839C-3430C841B2CC}" type="slidenum">
              <a:rPr lang="en-US"/>
              <a:pPr/>
              <a:t>22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Assessing the Traits with Rubrics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Step 1: Gather student papers to be assessed.</a:t>
            </a:r>
          </a:p>
          <a:p>
            <a:pPr>
              <a:buFontTx/>
              <a:buNone/>
            </a:pPr>
            <a:r>
              <a:rPr lang="en-US"/>
              <a:t>Step 2:  Select a rubric or scoring guide and read from the highest performance level to the lowest so you understand each level.</a:t>
            </a:r>
          </a:p>
          <a:p>
            <a:pPr>
              <a:buFontTx/>
              <a:buNone/>
            </a:pPr>
            <a:r>
              <a:rPr lang="en-US"/>
              <a:t>Step 3: Determine which of the level descriptors most closely matches student writing.</a:t>
            </a:r>
          </a:p>
        </p:txBody>
      </p:sp>
      <p:pic>
        <p:nvPicPr>
          <p:cNvPr id="32772" name="Picture 4" descr="PENCIL5"/>
          <p:cNvPicPr>
            <a:picLocks noChangeAspect="1" noChangeArrowheads="1"/>
          </p:cNvPicPr>
          <p:nvPr/>
        </p:nvPicPr>
        <p:blipFill>
          <a:blip r:embed="rId2" cstate="print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4CF7-EACE-4FF7-89EE-938F51E62401}" type="slidenum">
              <a:rPr lang="en-US"/>
              <a:pPr/>
              <a:t>23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Assessing the Traits with Rubrics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Step 4: Read one of the student papers carefully. Make sure you avoid skimming or scanning the paper. Even experienced readers can make assumptions and be fooled.</a:t>
            </a:r>
          </a:p>
          <a:p>
            <a:pPr>
              <a:buFontTx/>
              <a:buNone/>
            </a:pPr>
            <a:r>
              <a:rPr lang="en-US"/>
              <a:t>Step 5:  Assess the paper for the trait, assigning a score, 1-5.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C8C24-62AF-4B82-9F70-CDC31E36AEBE}" type="slidenum">
              <a:rPr lang="en-US"/>
              <a:pPr/>
              <a:t>24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What parts of the Ideas trait do your students find problematic (generating ideas, narrowing the topic, developing the topic with interesting details)?</a:t>
            </a:r>
          </a:p>
          <a:p>
            <a:r>
              <a:rPr lang="en-US"/>
              <a:t>Why do you think they have these difficulties?</a:t>
            </a:r>
          </a:p>
          <a:p>
            <a:r>
              <a:rPr lang="en-US"/>
              <a:t>How and when will you teach this trait?</a:t>
            </a:r>
          </a:p>
        </p:txBody>
      </p:sp>
    </p:spTree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22A4-1B4D-4B1D-A217-AD51D829288C}" type="slidenum">
              <a:rPr lang="en-US"/>
              <a:pPr/>
              <a:t>25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Structure of the paper</a:t>
            </a:r>
          </a:p>
          <a:p>
            <a:r>
              <a:rPr lang="en-US"/>
              <a:t>Links ideas</a:t>
            </a:r>
          </a:p>
          <a:p>
            <a:r>
              <a:rPr lang="en-US"/>
              <a:t>Creates a sense of order, sequence, or pattern</a:t>
            </a:r>
          </a:p>
          <a:p>
            <a:r>
              <a:rPr lang="en-US"/>
              <a:t>Introduction, transitions, conclusion</a:t>
            </a:r>
          </a:p>
        </p:txBody>
      </p:sp>
    </p:spTree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3F28-BB7D-4038-9466-7672A99F85FF}" type="slidenum">
              <a:rPr lang="en-US"/>
              <a:pPr/>
              <a:t>26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the Organization Trait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Writing an introduction that hooks the reader (pg. 26)</a:t>
            </a:r>
          </a:p>
          <a:p>
            <a:r>
              <a:rPr lang="en-US"/>
              <a:t>Developing a middle that is logically organized and contains clearly linked details (pgs. 29-33)</a:t>
            </a:r>
          </a:p>
          <a:p>
            <a:r>
              <a:rPr lang="en-US"/>
              <a:t>Writing a conclusion that leaves the reader feeling satisfied (pgs. 27-28)</a:t>
            </a:r>
          </a:p>
          <a:p>
            <a:pPr>
              <a:buFontTx/>
              <a:buNone/>
            </a:pPr>
            <a:r>
              <a:rPr lang="en-US"/>
              <a:t>*</a:t>
            </a:r>
            <a:r>
              <a:rPr lang="en-US" sz="2800" i="1"/>
              <a:t>Lesson ideas begin on page 21, with more specifically for primary on page 37.</a:t>
            </a: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21DA-E959-4C4C-BDFB-36B5CFBB0EE8}" type="slidenum">
              <a:rPr lang="en-US"/>
              <a:pPr/>
              <a:t>27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What does organization currently look like in your students’ writing?</a:t>
            </a:r>
          </a:p>
          <a:p>
            <a:r>
              <a:rPr lang="en-US"/>
              <a:t>Which aspects of organization do they find most challenging?</a:t>
            </a:r>
          </a:p>
          <a:p>
            <a:r>
              <a:rPr lang="en-US"/>
              <a:t>How do you plan to teach this trait in your class?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9C1A-8541-4DC6-857F-41E97E80A3D8}" type="slidenum">
              <a:rPr lang="en-US"/>
              <a:pPr/>
              <a:t>28</a:t>
            </a:fld>
            <a:endParaRPr 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Voice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Shows the writer’s personality.</a:t>
            </a:r>
          </a:p>
          <a:p>
            <a:r>
              <a:rPr lang="en-US"/>
              <a:t>Brings the topic to life for the reader.</a:t>
            </a:r>
          </a:p>
          <a:p>
            <a:r>
              <a:rPr lang="en-US"/>
              <a:t>Demonstrates awareness of audience.</a:t>
            </a:r>
          </a:p>
          <a:p>
            <a:r>
              <a:rPr lang="en-US"/>
              <a:t>Appropriate for topic and purpose of the paper.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  <p:pic>
        <p:nvPicPr>
          <p:cNvPr id="38916" name="Picture 4" descr="PENCIL5"/>
          <p:cNvPicPr>
            <a:picLocks noChangeAspect="1" noChangeArrowheads="1"/>
          </p:cNvPicPr>
          <p:nvPr/>
        </p:nvPicPr>
        <p:blipFill>
          <a:blip r:embed="rId2" cstate="print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3AD3-E332-41F8-B223-9687363A37EF}" type="slidenum">
              <a:rPr lang="en-US"/>
              <a:pPr/>
              <a:t>29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the Voice Trait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Speaks directly to the reader on an emotional level.</a:t>
            </a:r>
          </a:p>
          <a:p>
            <a:r>
              <a:rPr lang="en-US"/>
              <a:t>Experiments with style to match the purpose and audience.</a:t>
            </a:r>
          </a:p>
          <a:p>
            <a:r>
              <a:rPr lang="en-US"/>
              <a:t>Takes risks by revealing the person behind the words.</a:t>
            </a:r>
          </a:p>
          <a:p>
            <a:pPr>
              <a:buFontTx/>
              <a:buNone/>
            </a:pPr>
            <a:r>
              <a:rPr lang="en-US" sz="2800"/>
              <a:t>*</a:t>
            </a:r>
            <a:r>
              <a:rPr lang="en-US" sz="2800" i="1"/>
              <a:t>Lesson ideas begin on page 47.</a:t>
            </a:r>
          </a:p>
          <a:p>
            <a:pPr>
              <a:buFontTx/>
              <a:buNone/>
            </a:pPr>
            <a:r>
              <a:rPr lang="en-US" sz="2800" i="1"/>
              <a:t>*One of the best ways to teach voice is to show the absence of voice.</a:t>
            </a: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E488-C11A-4AB6-AD0D-9504CC404440}" type="slidenum">
              <a:rPr lang="en-US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Outcomes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Learn and become comfortable with the Six Traits of writing</a:t>
            </a:r>
          </a:p>
          <a:p>
            <a:r>
              <a:rPr lang="en-US"/>
              <a:t>Learn how to use the Six Traits as they apply to:</a:t>
            </a:r>
          </a:p>
          <a:p>
            <a:pPr lvl="1"/>
            <a:r>
              <a:rPr lang="en-US"/>
              <a:t>Assessment</a:t>
            </a:r>
          </a:p>
          <a:p>
            <a:pPr lvl="1"/>
            <a:r>
              <a:rPr lang="en-US"/>
              <a:t>Instruction</a:t>
            </a:r>
          </a:p>
          <a:p>
            <a:pPr lvl="1"/>
            <a:r>
              <a:rPr lang="en-US"/>
              <a:t>Revision</a:t>
            </a:r>
          </a:p>
          <a:p>
            <a:r>
              <a:rPr lang="en-US"/>
              <a:t>Apply the Six Traits to your comprehensive writing program</a:t>
            </a:r>
          </a:p>
        </p:txBody>
      </p:sp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ABDA8-3689-4FA4-84EA-B94DB1FF4A80}" type="slidenum">
              <a:rPr lang="en-US"/>
              <a:pPr/>
              <a:t>30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Think of authors who demonstrate strong voice in their writing.</a:t>
            </a:r>
          </a:p>
          <a:p>
            <a:r>
              <a:rPr lang="en-US"/>
              <a:t>Which songs could you use as a comparison to show voice differences among artists?</a:t>
            </a:r>
          </a:p>
          <a:p>
            <a:r>
              <a:rPr lang="en-US"/>
              <a:t>How and when do you plan to teach the Voice trait in your own class?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00D3-8796-446D-BA27-9969EDECC6FB}" type="slidenum">
              <a:rPr lang="en-US"/>
              <a:pPr/>
              <a:t>31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Word Choice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Create a mental picture for the reader through the use of words.</a:t>
            </a:r>
          </a:p>
          <a:p>
            <a:r>
              <a:rPr lang="en-US"/>
              <a:t>Use of strong action verbs and specific nouns is more meaningful than abundance of adjectives.</a:t>
            </a:r>
          </a:p>
          <a:p>
            <a:r>
              <a:rPr lang="en-US"/>
              <a:t>Language is natural and not overdone.</a:t>
            </a:r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D90-B0F9-4D3E-9AC3-1401E10061ED}" type="slidenum">
              <a:rPr lang="en-US"/>
              <a:pPr/>
              <a:t>32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Word Choice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Make word walls or jars of favorite words and phrases.</a:t>
            </a:r>
          </a:p>
          <a:p>
            <a:r>
              <a:rPr lang="en-US"/>
              <a:t>Teach students to extract meaning from context as they read.</a:t>
            </a:r>
          </a:p>
          <a:p>
            <a:r>
              <a:rPr lang="en-US"/>
              <a:t>Have students listen for favorite words and phrases as you read aloud.</a:t>
            </a:r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1702-62EE-420E-89BE-B904B2CEF64A}" type="slidenum">
              <a:rPr lang="en-US"/>
              <a:pPr/>
              <a:t>33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Word Choice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Bury dead words.</a:t>
            </a:r>
          </a:p>
          <a:p>
            <a:r>
              <a:rPr lang="en-US"/>
              <a:t>Brainstorm different ways to say the same thing.</a:t>
            </a:r>
          </a:p>
          <a:p>
            <a:pPr>
              <a:buFontTx/>
              <a:buNone/>
            </a:pPr>
            <a:r>
              <a:rPr lang="en-US" sz="2800" i="1"/>
              <a:t>*Lesson ideas begin on page 62.</a:t>
            </a: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  <p:pic>
        <p:nvPicPr>
          <p:cNvPr id="44036" name="Picture 4" descr="PENCIL5"/>
          <p:cNvPicPr>
            <a:picLocks noChangeAspect="1" noChangeArrowheads="1"/>
          </p:cNvPicPr>
          <p:nvPr/>
        </p:nvPicPr>
        <p:blipFill>
          <a:blip r:embed="rId2" cstate="print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9289-45B9-4FF5-8F41-7E9FAB74B6A4}" type="slidenum">
              <a:rPr lang="en-US"/>
              <a:pPr/>
              <a:t>34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Sentence Fluency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Rhythm and readability of the paper.</a:t>
            </a:r>
          </a:p>
          <a:p>
            <a:r>
              <a:rPr lang="en-US"/>
              <a:t>Sentences flow smoothly.</a:t>
            </a:r>
          </a:p>
          <a:p>
            <a:r>
              <a:rPr lang="en-US"/>
              <a:t>Sentences have different beginnings, lengths, and structures.</a:t>
            </a:r>
          </a:p>
          <a:p>
            <a:r>
              <a:rPr lang="en-US"/>
              <a:t>Parallel construction.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413A0-A053-42D3-ABA5-5679D5808E77}" type="slidenum">
              <a:rPr lang="en-US"/>
              <a:pPr/>
              <a:t>35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Sentence Fluency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Teach students to edit and revise aloud.</a:t>
            </a:r>
          </a:p>
          <a:p>
            <a:r>
              <a:rPr lang="en-US"/>
              <a:t>Exercise isn’t just for P.E. - show them how to stretch sentences, too.</a:t>
            </a:r>
          </a:p>
          <a:p>
            <a:r>
              <a:rPr lang="en-US"/>
              <a:t>Construct sentences that enhance meaning and progress the piece (combining).</a:t>
            </a:r>
          </a:p>
          <a:p>
            <a:r>
              <a:rPr lang="en-US"/>
              <a:t>Compare fluent, flowing literature with the likes of </a:t>
            </a:r>
            <a:r>
              <a:rPr lang="en-US" u="sng"/>
              <a:t>Dick and Jane</a:t>
            </a:r>
            <a:r>
              <a:rPr lang="en-US"/>
              <a:t>.</a:t>
            </a:r>
          </a:p>
          <a:p>
            <a:pPr>
              <a:buFontTx/>
              <a:buNone/>
            </a:pPr>
            <a:r>
              <a:rPr lang="en-US" sz="2800" i="1"/>
              <a:t>*Lesson ideas begin on page 76.</a:t>
            </a: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C704D-5F63-4D16-8AC0-BC6D3C19B4DB}" type="slidenum">
              <a:rPr lang="en-US"/>
              <a:pPr/>
              <a:t>36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Power Writing?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600"/>
              <a:t>Power Writing is an activity to encourage </a:t>
            </a:r>
            <a:r>
              <a:rPr lang="en-US" sz="2600" b="1" u="sng"/>
              <a:t>ideas</a:t>
            </a:r>
            <a:r>
              <a:rPr lang="en-US" sz="2600"/>
              <a:t> and </a:t>
            </a:r>
            <a:r>
              <a:rPr lang="en-US" sz="2600" b="1" u="sng"/>
              <a:t>sentence fluency</a:t>
            </a:r>
            <a:r>
              <a:rPr lang="en-US" sz="2600"/>
              <a:t>.</a:t>
            </a:r>
          </a:p>
          <a:p>
            <a:r>
              <a:rPr lang="en-US" sz="2600"/>
              <a:t>Students have one minute to write “as much as they can, as well as they can” about a given topic.</a:t>
            </a:r>
          </a:p>
          <a:p>
            <a:r>
              <a:rPr lang="en-US" sz="2600"/>
              <a:t>Students count their words after one minute and the teacher records them on a chart.</a:t>
            </a:r>
          </a:p>
          <a:p>
            <a:r>
              <a:rPr lang="en-US" sz="2600"/>
              <a:t>Power Writing is an avenue for further developing </a:t>
            </a:r>
            <a:r>
              <a:rPr lang="en-US" sz="2600" b="1" u="sng"/>
              <a:t>word choice</a:t>
            </a:r>
            <a:r>
              <a:rPr lang="en-US" sz="2600"/>
              <a:t> and </a:t>
            </a:r>
            <a:r>
              <a:rPr lang="en-US" sz="2600" b="1" u="sng"/>
              <a:t>conventions</a:t>
            </a:r>
            <a:r>
              <a:rPr lang="en-US" sz="2600"/>
              <a:t> in student writing.</a:t>
            </a: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0C73-F3EB-42DF-B945-E710D3722E48}" type="slidenum">
              <a:rPr lang="en-US"/>
              <a:pPr/>
              <a:t>37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Conventions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Reflects general correctness of the piece.</a:t>
            </a:r>
          </a:p>
          <a:p>
            <a:r>
              <a:rPr lang="en-US"/>
              <a:t>Focus on spelling, grammar, punctuation, and capitalization.</a:t>
            </a:r>
          </a:p>
          <a:p>
            <a:r>
              <a:rPr lang="en-US"/>
              <a:t>The editing component of the traits.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711F2-83D3-446E-89B9-121748DDC50B}" type="slidenum">
              <a:rPr lang="en-US"/>
              <a:pPr/>
              <a:t>38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the Conventions Trait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Establish a common language for conventions (copy editor’s symbols).</a:t>
            </a:r>
          </a:p>
          <a:p>
            <a:r>
              <a:rPr lang="en-US"/>
              <a:t>Conventions are a tool for making ideas readable.</a:t>
            </a:r>
          </a:p>
          <a:p>
            <a:r>
              <a:rPr lang="en-US"/>
              <a:t>Conventions as the good manners of written language (see pg. 90).</a:t>
            </a:r>
          </a:p>
          <a:p>
            <a:pPr>
              <a:buFontTx/>
              <a:buNone/>
            </a:pPr>
            <a:r>
              <a:rPr lang="en-US" sz="2800" i="1"/>
              <a:t>*Lesson ideas begin on page 91.</a:t>
            </a: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7B336-ACDD-4C4D-818D-9FE20AE181A6}" type="slidenum">
              <a:rPr lang="en-US"/>
              <a:pPr/>
              <a:t>39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Six Traits “I remember…” Poem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Take a few moments to identify some of the aspects of the Six Traits that you specifically remember.</a:t>
            </a:r>
          </a:p>
          <a:p>
            <a:r>
              <a:rPr lang="en-US"/>
              <a:t>How can you turn your memories into learning experiences for your students?</a:t>
            </a:r>
          </a:p>
          <a:p>
            <a:r>
              <a:rPr lang="en-US"/>
              <a:t>Metaphor for Good Writing </a:t>
            </a:r>
            <a:r>
              <a:rPr lang="en-US" sz="1400">
                <a:hlinkClick r:id="rId2"/>
              </a:rPr>
              <a:t>http://writingfix.com/traits.htm</a:t>
            </a:r>
            <a:r>
              <a:rPr lang="en-US" sz="1400"/>
              <a:t> 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  <p:pic>
        <p:nvPicPr>
          <p:cNvPr id="53252" name="Picture 4" descr="PENCIL5"/>
          <p:cNvPicPr>
            <a:picLocks noChangeAspect="1" noChangeArrowheads="1"/>
          </p:cNvPicPr>
          <p:nvPr/>
        </p:nvPicPr>
        <p:blipFill>
          <a:blip r:embed="rId3" cstate="print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A24A-F68A-4DEE-A9D7-2BCE2348C030}" type="slidenum">
              <a:rPr lang="en-US"/>
              <a:pPr/>
              <a:t>4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Six Traits of Writing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Ideas and Content</a:t>
            </a:r>
          </a:p>
          <a:p>
            <a:r>
              <a:rPr lang="en-US"/>
              <a:t>Organization</a:t>
            </a:r>
          </a:p>
          <a:p>
            <a:r>
              <a:rPr lang="en-US"/>
              <a:t>Voice</a:t>
            </a:r>
          </a:p>
          <a:p>
            <a:r>
              <a:rPr lang="en-US"/>
              <a:t>Word Choice</a:t>
            </a:r>
          </a:p>
          <a:p>
            <a:r>
              <a:rPr lang="en-US"/>
              <a:t>Sentence Fluency</a:t>
            </a:r>
          </a:p>
          <a:p>
            <a:r>
              <a:rPr lang="en-US"/>
              <a:t>Conventions</a:t>
            </a:r>
          </a:p>
          <a:p>
            <a:r>
              <a:rPr lang="en-US"/>
              <a:t>+1 Presentation</a:t>
            </a:r>
          </a:p>
        </p:txBody>
      </p:sp>
    </p:spTree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98CA-4E14-4069-BCFA-5BDB5134E27F}" type="slidenum">
              <a:rPr lang="en-US"/>
              <a:pPr/>
              <a:t>40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Tying it Together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How can you make the Six Traits of writing a usable component of your writing instruction?</a:t>
            </a:r>
          </a:p>
          <a:p>
            <a:r>
              <a:rPr lang="en-US"/>
              <a:t>How can you link the Six Traits to your  Houghton Mifflin/Open Court/IUSD writing program?</a:t>
            </a:r>
          </a:p>
          <a:p>
            <a:r>
              <a:rPr lang="en-US"/>
              <a:t>Which traits more appropriately match up with writing standards for your grade level?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FFFF5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Contact Information</a:t>
            </a:r>
            <a:br>
              <a:rPr lang="en-US"/>
            </a:br>
            <a:r>
              <a:rPr lang="en-US" sz="2000"/>
              <a:t/>
            </a:r>
            <a:br>
              <a:rPr lang="en-US" sz="2000"/>
            </a:br>
            <a:r>
              <a:rPr lang="en-US" sz="2800"/>
              <a:t>Anne Marie Madden</a:t>
            </a:r>
            <a:br>
              <a:rPr lang="en-US" sz="2800"/>
            </a:br>
            <a:r>
              <a:rPr lang="en-US" sz="2800">
                <a:hlinkClick r:id="rId2"/>
              </a:rPr>
              <a:t>amadden@iusd.org</a:t>
            </a:r>
            <a:r>
              <a:rPr lang="en-US" sz="2800"/>
              <a:t> </a:t>
            </a:r>
            <a:br>
              <a:rPr lang="en-US" sz="2800"/>
            </a:br>
            <a:r>
              <a:rPr lang="en-US" sz="2800"/>
              <a:t>x6376</a:t>
            </a:r>
            <a:br>
              <a:rPr lang="en-US" sz="2800"/>
            </a:br>
            <a:r>
              <a:rPr lang="en-US" sz="2800"/>
              <a:t>Erin Lane</a:t>
            </a:r>
            <a:br>
              <a:rPr lang="en-US" sz="2800"/>
            </a:br>
            <a:r>
              <a:rPr lang="en-US" sz="2800">
                <a:hlinkClick r:id="rId3"/>
              </a:rPr>
              <a:t>elane@iusd.org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x5593</a:t>
            </a:r>
          </a:p>
        </p:txBody>
      </p:sp>
      <p:sp>
        <p:nvSpPr>
          <p:cNvPr id="45067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45068" name="Picture 12" descr="A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5486400"/>
            <a:ext cx="1000125" cy="1247775"/>
          </a:xfrm>
          <a:prstGeom prst="rect">
            <a:avLst/>
          </a:prstGeom>
          <a:noFill/>
        </p:spPr>
      </p:pic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76200" y="5334000"/>
            <a:ext cx="1143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5071" name="Picture 15" descr="apple-penc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7138" y="5705475"/>
            <a:ext cx="1609725" cy="923925"/>
          </a:xfrm>
          <a:prstGeom prst="rect">
            <a:avLst/>
          </a:prstGeom>
          <a:noFill/>
        </p:spPr>
      </p:pic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7848600" y="5638800"/>
            <a:ext cx="12954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DA9-1053-4096-8536-6394B69AF2C0}" type="slidenum">
              <a:rPr lang="en-US"/>
              <a:pPr/>
              <a:t>5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Take time to introduce the concept of traits.</a:t>
            </a:r>
          </a:p>
          <a:p>
            <a:r>
              <a:rPr lang="en-US"/>
              <a:t>Define and describe individual traits as you teach them.</a:t>
            </a:r>
          </a:p>
          <a:p>
            <a:r>
              <a:rPr lang="en-US"/>
              <a:t>Use the language of the traits whenever possible.</a:t>
            </a:r>
          </a:p>
          <a:p>
            <a:r>
              <a:rPr lang="en-US"/>
              <a:t>Teach students to be assessors of their own and others’ work and to use their self assessment in revising and setting goals.</a:t>
            </a: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4A07-91F8-4135-B238-25E214C07EE3}" type="slidenum">
              <a:rPr lang="en-US"/>
              <a:pPr/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Use literature to illustrate the traits.</a:t>
            </a:r>
          </a:p>
          <a:p>
            <a:r>
              <a:rPr lang="en-US"/>
              <a:t>Use focused lessons - including practice revision - to help students develop each trait.</a:t>
            </a:r>
          </a:p>
          <a:p>
            <a:r>
              <a:rPr lang="en-US"/>
              <a:t>Teach students to make focused revision a part of their writing.</a:t>
            </a:r>
          </a:p>
        </p:txBody>
      </p:sp>
      <p:pic>
        <p:nvPicPr>
          <p:cNvPr id="7172" name="Picture 4" descr="PENCIL5"/>
          <p:cNvPicPr>
            <a:picLocks noChangeAspect="1" noChangeArrowheads="1"/>
          </p:cNvPicPr>
          <p:nvPr/>
        </p:nvPicPr>
        <p:blipFill>
          <a:blip r:embed="rId2" cstate="print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D62F-78F0-4269-9791-D77DD0BCB203}" type="slidenum">
              <a:rPr lang="en-US"/>
              <a:pPr/>
              <a:t>7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1: Introduce the concept of traits and the traits themselves.</a:t>
            </a:r>
            <a:endParaRPr lang="en-US"/>
          </a:p>
          <a:p>
            <a:r>
              <a:rPr lang="en-US"/>
              <a:t>Discuss what traits and characteristics are.</a:t>
            </a:r>
          </a:p>
          <a:p>
            <a:r>
              <a:rPr lang="en-US"/>
              <a:t>Explain and ask for examples of common traits that things have, i.e. What makes a good book, a good movie, or a good friend?</a:t>
            </a:r>
          </a:p>
          <a:p>
            <a:r>
              <a:rPr lang="en-US"/>
              <a:t>Ask students what they think are the traits of good writing.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A992-80E2-457B-863A-A4F834800D36}" type="slidenum">
              <a:rPr lang="en-US"/>
              <a:pPr/>
              <a:t>8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1: Introduce the traits, cont.</a:t>
            </a:r>
          </a:p>
          <a:p>
            <a:r>
              <a:rPr lang="en-US"/>
              <a:t>Share samples of writing and ask for their responses.</a:t>
            </a:r>
          </a:p>
          <a:p>
            <a:r>
              <a:rPr lang="en-US"/>
              <a:t>Share writing from a variety of writers - both good and bad - and encourage students to bring in pieces from their favorite authors.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C1E0-B626-4D51-9F32-1C0E55C878E6}" type="slidenum">
              <a:rPr lang="en-US"/>
              <a:pPr/>
              <a:t>9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2: Define and describe individual traits as you teach them.</a:t>
            </a:r>
            <a:endParaRPr lang="en-US"/>
          </a:p>
          <a:p>
            <a:r>
              <a:rPr lang="en-US"/>
              <a:t>Share student friendly Six Traits scoring guides.</a:t>
            </a:r>
          </a:p>
          <a:p>
            <a:r>
              <a:rPr lang="en-US"/>
              <a:t>Share samples from literature.</a:t>
            </a:r>
          </a:p>
          <a:p>
            <a:r>
              <a:rPr lang="en-US"/>
              <a:t>Make sure students “get it.”</a:t>
            </a:r>
          </a:p>
          <a:p>
            <a:r>
              <a:rPr lang="en-US"/>
              <a:t>Teach traits one at a time.</a:t>
            </a:r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1672</Words>
  <Application>Microsoft Office PowerPoint</Application>
  <PresentationFormat>On-screen Show (4:3)</PresentationFormat>
  <Paragraphs>255</Paragraphs>
  <Slides>41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Times New Roman</vt:lpstr>
      <vt:lpstr>Arial</vt:lpstr>
      <vt:lpstr>Calibri</vt:lpstr>
      <vt:lpstr>Comic Sans MS</vt:lpstr>
      <vt:lpstr>Office Theme</vt:lpstr>
      <vt:lpstr>Microsoft Word Document</vt:lpstr>
      <vt:lpstr>Introduction to the  Six(+1) Traits of Writing</vt:lpstr>
      <vt:lpstr>Guidelines</vt:lpstr>
      <vt:lpstr>Outcomes</vt:lpstr>
      <vt:lpstr>Six Traits of Writing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Ideas and Content</vt:lpstr>
      <vt:lpstr>Teaching the Ideas Trait</vt:lpstr>
      <vt:lpstr>Slide 17</vt:lpstr>
      <vt:lpstr>What are Super Sentences?</vt:lpstr>
      <vt:lpstr>Super Sentences</vt:lpstr>
      <vt:lpstr>Practice/Table Talk</vt:lpstr>
      <vt:lpstr>Assessing the Traits with Rubrics</vt:lpstr>
      <vt:lpstr>Assessing the Traits with Rubrics</vt:lpstr>
      <vt:lpstr>Assessing the Traits with Rubrics</vt:lpstr>
      <vt:lpstr>Discussion</vt:lpstr>
      <vt:lpstr>Organization</vt:lpstr>
      <vt:lpstr>Teaching the Organization Trait</vt:lpstr>
      <vt:lpstr>Discussion</vt:lpstr>
      <vt:lpstr>Voice</vt:lpstr>
      <vt:lpstr>Teaching the Voice Trait</vt:lpstr>
      <vt:lpstr>Discussion</vt:lpstr>
      <vt:lpstr>Word Choice</vt:lpstr>
      <vt:lpstr>Teaching Word Choice</vt:lpstr>
      <vt:lpstr>Teaching Word Choice</vt:lpstr>
      <vt:lpstr>Sentence Fluency</vt:lpstr>
      <vt:lpstr>Teaching Sentence Fluency</vt:lpstr>
      <vt:lpstr>What is Power Writing?</vt:lpstr>
      <vt:lpstr>Conventions</vt:lpstr>
      <vt:lpstr>Teaching the Conventions Trait</vt:lpstr>
      <vt:lpstr>Six Traits “I remember…” Poem</vt:lpstr>
      <vt:lpstr>Tying it Together</vt:lpstr>
      <vt:lpstr>Contact Information  Anne Marie Madden amadden@iusd.org  x6376 Erin Lane elane@iusd.org x5593</vt:lpstr>
    </vt:vector>
  </TitlesOfParts>
  <Company>PacifiCare Health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Introduction to the  6 + 1 Traits of Writing  Presented by Anne Marie Madden January 29, 2008</dc:title>
  <dc:creator>MADDEN_SP</dc:creator>
  <cp:lastModifiedBy>User</cp:lastModifiedBy>
  <cp:revision>74</cp:revision>
  <dcterms:created xsi:type="dcterms:W3CDTF">2008-01-27T22:34:05Z</dcterms:created>
  <dcterms:modified xsi:type="dcterms:W3CDTF">2010-03-04T16:59:09Z</dcterms:modified>
</cp:coreProperties>
</file>